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76" r:id="rId4"/>
    <p:sldId id="257" r:id="rId5"/>
    <p:sldId id="277" r:id="rId6"/>
    <p:sldId id="259" r:id="rId7"/>
    <p:sldId id="260" r:id="rId8"/>
    <p:sldId id="261" r:id="rId9"/>
    <p:sldId id="262" r:id="rId10"/>
    <p:sldId id="285" r:id="rId11"/>
    <p:sldId id="284" r:id="rId12"/>
    <p:sldId id="264" r:id="rId13"/>
    <p:sldId id="266" r:id="rId14"/>
    <p:sldId id="267" r:id="rId15"/>
    <p:sldId id="268" r:id="rId16"/>
    <p:sldId id="272" r:id="rId17"/>
    <p:sldId id="270" r:id="rId18"/>
    <p:sldId id="273" r:id="rId19"/>
    <p:sldId id="271" r:id="rId20"/>
    <p:sldId id="274" r:id="rId21"/>
    <p:sldId id="269" r:id="rId22"/>
    <p:sldId id="279" r:id="rId23"/>
    <p:sldId id="278" r:id="rId24"/>
    <p:sldId id="286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44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F7E2F3-6E41-46D5-AD78-76EB0050AE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0F15D3A0-88C6-4FCD-9A3A-D0765BF2A2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127A45A-30A5-4406-AF2A-CF1A5D185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83948C6-BF81-46C6-9B4F-4F48B2915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DC590C9-2AFA-4A20-896E-34B966423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9113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2804576-D3FA-434F-9A1A-1E9819259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E4454D-1E0C-4D95-8015-724785C2B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711D1B0-E6D7-4889-BC16-338CE99D2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930F03A-2805-4937-BA4A-67CEF6A15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3D7B93D-8FDE-4EFB-87F3-140DD479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1796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A66A3E-9BCE-4C3E-A27F-E512671458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AA3F748-F9E4-48A4-B758-DEF984761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B3DB07E-0BE2-43EE-86F9-508775864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219B9C5-CD11-45B9-A70E-787A45CFD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38950F9-6410-424D-B3ED-652C1D5C0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4306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8FCAC9-2E52-4231-BBBC-ACCB59A63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340879-EBC9-417F-A733-7D5C5A322A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BC91DC1-6AA7-43E5-84A9-67D8D30491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12D0AF0-B4E0-41FF-AB35-5FFD1F315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1B55B7E-5986-454E-91E6-9FB4012CB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D5C550A-CCA7-4628-AAF7-D673D3441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4196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78C2EC-DB6F-461F-93E0-5EA7087B1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5F9A412-7E58-49FA-9156-1ECC4F4FE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DF8F6C0-DFEF-4C59-BEE5-96EB01844B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EBE801F7-1137-4196-A09B-EE2A0C705A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D564714B-6635-4288-BC2F-89D75CC0D8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5133870-D96E-4F75-9D81-1021C33F4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6B18A45-C3FF-4675-8061-8D3D076F6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E4D4A0CE-01F5-4553-B9AE-345A36102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051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A55D73-CAFD-45AC-A148-BE88E785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AC71683-71AF-4AA4-9042-8F5E3A5BC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8AF76EC3-86C7-415E-A38D-8597AFAB5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E0972A8-49E0-4DCD-8135-EBFD6256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8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6A1CF562-6586-44BB-BC9A-6E2C67482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09748C14-1069-47A6-A5C5-16435EB5A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2728E5E-AD62-49AC-9866-0434B9803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1955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78FB538-0307-47B4-8BCE-2233A46D6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ADBA230-CF64-4158-AF3D-21B47B79C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4FB89CF-A020-4C20-8DCE-FCA09938A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18A5EE8D-B68D-4907-BFE9-DFD285DD8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91F8FF4-5E9D-4AC3-9A9A-FD64A2233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AEAADD8-90AC-432D-B611-0BE792005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1379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A8D626-24ED-4FC3-BCD4-C86687FCA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185BF44E-F988-4A2B-8542-7221D44EB9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D9B9D241-1478-4C74-AC4E-4FE6AE5A67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9738007F-6533-4536-8B55-D33885A95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BDC0D381-3884-4341-B21C-BE72DA477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022C419-B47B-4632-A060-144C2C0EA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91671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C27B59-5DD3-4147-AD88-D6A723C84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4FD0D04-F686-4182-BBD8-624774F96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48FB599-E501-4A14-B956-C404EACD0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AE3416D-CA35-438F-AC02-CC0575244C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AE3EE2C-F443-4E5F-82C5-61C7D000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738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8A1EECE-3717-4009-8A35-A0E5C7D656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643B497-4402-47B1-B426-8E898E254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CBB42FF-43EC-443E-BFB0-CA0BE40F8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121F7F9-0F58-47DA-96E0-5E8D1CF42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BF5A0AC-47E2-4989-B863-678187B8E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36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29D6FD1-F891-44C4-8EBA-FABA11CEB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E37C8CF-308C-465F-B40E-B25AD9960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5B637A0-0691-474F-B2A0-39318C2E8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3ED20C-6CD8-439E-A4F3-E9380BB1E926}" type="datetimeFigureOut">
              <a:rPr lang="hu-HU" smtClean="0"/>
              <a:t>2020. 12. 03.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B427D2C-390A-4808-B652-0D33CDEF64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009E231-499F-4383-8340-57CB678A6F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2965D-E4CF-4EAA-8939-652CFF078B4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29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3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9.m4a"/><Relationship Id="rId1" Type="http://schemas.openxmlformats.org/officeDocument/2006/relationships/audio" Target="NULL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1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6.m4a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2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3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4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jp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Relationship Id="rId9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26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.png"/><Relationship Id="rId5" Type="http://schemas.openxmlformats.org/officeDocument/2006/relationships/image" Target="../media/image34.jpeg"/><Relationship Id="rId4" Type="http://schemas.openxmlformats.org/officeDocument/2006/relationships/image" Target="../media/image2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image" Target="../media/image3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ansz Nagy Kata fényképe.">
            <a:extLst>
              <a:ext uri="{FF2B5EF4-FFF2-40B4-BE49-F238E27FC236}">
                <a16:creationId xmlns:a16="http://schemas.microsoft.com/office/drawing/2014/main" id="{877AA716-F757-4032-9D3C-1A5AD68AC8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t="155" r="241" b="1758"/>
          <a:stretch/>
        </p:blipFill>
        <p:spPr bwMode="auto">
          <a:xfrm>
            <a:off x="3015796" y="585516"/>
            <a:ext cx="6160408" cy="404867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819E5AB5-6B98-448E-AEDD-DE9912239E2C}"/>
              </a:ext>
            </a:extLst>
          </p:cNvPr>
          <p:cNvSpPr txBox="1"/>
          <p:nvPr/>
        </p:nvSpPr>
        <p:spPr>
          <a:xfrm>
            <a:off x="3405808" y="4868563"/>
            <a:ext cx="8786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latin typeface="Comic Sans MS" panose="030F0702030302020204" pitchFamily="66" charset="0"/>
              </a:rPr>
              <a:t>A diszlexia rövidtörténete és én 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D9D6F545-1658-49E5-93E0-4B44F614F919}"/>
              </a:ext>
            </a:extLst>
          </p:cNvPr>
          <p:cNvSpPr txBox="1"/>
          <p:nvPr/>
        </p:nvSpPr>
        <p:spPr>
          <a:xfrm>
            <a:off x="3319669" y="5642195"/>
            <a:ext cx="61604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>
                <a:latin typeface="Comic Sans MS" panose="030F0702030302020204" pitchFamily="66" charset="0"/>
              </a:rPr>
              <a:t>Készítette: Mihálffy Kinga </a:t>
            </a:r>
          </a:p>
          <a:p>
            <a:r>
              <a:rPr lang="hu-HU" sz="2000" dirty="0">
                <a:latin typeface="Comic Sans MS" panose="030F0702030302020204" pitchFamily="66" charset="0"/>
              </a:rPr>
              <a:t>Nagy Katalin előzetes munkája nyomán </a:t>
            </a:r>
          </a:p>
        </p:txBody>
      </p:sp>
      <p:pic>
        <p:nvPicPr>
          <p:cNvPr id="17" name="Hang 16">
            <a:hlinkClick r:id="" action="ppaction://media"/>
            <a:extLst>
              <a:ext uri="{FF2B5EF4-FFF2-40B4-BE49-F238E27FC236}">
                <a16:creationId xmlns:a16="http://schemas.microsoft.com/office/drawing/2014/main" id="{CD560E98-53FF-4AE6-9F42-67CF80C796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94168" y="6154738"/>
            <a:ext cx="48193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6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405"/>
    </mc:Choice>
    <mc:Fallback xmlns="">
      <p:transition spd="slow" advTm="624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5826BFE-96E6-4B09-8850-DC87628CD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294" y="0"/>
            <a:ext cx="5143500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BD200AC7-13B3-4721-B3F0-EFCAD2F818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774564EF-EE20-4602-80F1-5C5B5FBFD6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14800" cy="6858000"/>
          </a:xfrm>
          <a:prstGeom prst="rect">
            <a:avLst/>
          </a:prstGeom>
        </p:spPr>
      </p:pic>
      <p:pic>
        <p:nvPicPr>
          <p:cNvPr id="6" name="Hang 5">
            <a:hlinkClick r:id="" action="ppaction://media"/>
            <a:extLst>
              <a:ext uri="{FF2B5EF4-FFF2-40B4-BE49-F238E27FC236}">
                <a16:creationId xmlns:a16="http://schemas.microsoft.com/office/drawing/2014/main" id="{A0B18514-5423-4555-8F7B-8C3094A6B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26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053"/>
    </mc:Choice>
    <mc:Fallback xmlns="">
      <p:transition spd="slow" advTm="62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ZTE Egyetemi Életvezetési Tanácsadó Központ - Home | Facebook">
            <a:extLst>
              <a:ext uri="{FF2B5EF4-FFF2-40B4-BE49-F238E27FC236}">
                <a16:creationId xmlns:a16="http://schemas.microsoft.com/office/drawing/2014/main" id="{9C71F328-9479-4983-A0E9-1BE7A9FC8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187" y="0"/>
            <a:ext cx="4443844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8AA9A8C1-72E6-42BA-AEF0-88BF94FFBD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218" y="3453536"/>
            <a:ext cx="4517782" cy="3404463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E3005139-EFA4-4953-B73B-A468D9DE9432}"/>
              </a:ext>
            </a:extLst>
          </p:cNvPr>
          <p:cNvSpPr/>
          <p:nvPr/>
        </p:nvSpPr>
        <p:spPr>
          <a:xfrm>
            <a:off x="684847" y="533986"/>
            <a:ext cx="74453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KIEMELT KURZUSOK DISZLEXIÁS HALLGATÓKNAK</a:t>
            </a:r>
            <a:endParaRPr lang="hu-H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Téglalap 4">
            <a:extLst>
              <a:ext uri="{FF2B5EF4-FFF2-40B4-BE49-F238E27FC236}">
                <a16:creationId xmlns:a16="http://schemas.microsoft.com/office/drawing/2014/main" id="{7F6A4AC7-532E-4B32-BB7D-2AEF4B15DD27}"/>
              </a:ext>
            </a:extLst>
          </p:cNvPr>
          <p:cNvSpPr/>
          <p:nvPr/>
        </p:nvSpPr>
        <p:spPr>
          <a:xfrm>
            <a:off x="612913" y="2015142"/>
            <a:ext cx="6096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r>
              <a:rPr lang="hu-HU" sz="2000" dirty="0">
                <a:latin typeface="Comic Sans MS" panose="030F0702030302020204" pitchFamily="66" charset="0"/>
              </a:rPr>
              <a:t>Diszlexia? Használd ki az erősségeid és fejlődj tovább!</a:t>
            </a:r>
          </a:p>
          <a:p>
            <a:pPr>
              <a:buNone/>
            </a:pPr>
            <a:r>
              <a:rPr lang="hu-HU" sz="2000" dirty="0">
                <a:latin typeface="Comic Sans MS" panose="030F0702030302020204" pitchFamily="66" charset="0"/>
              </a:rPr>
              <a:t>	Tanulási zavarral küzdő hallgatóként egyedülálló, tanulási hatékonyságot növelő és sikerélményt nyújtó tréningeken vehetsz részt:</a:t>
            </a:r>
          </a:p>
          <a:p>
            <a:pPr>
              <a:buNone/>
            </a:pPr>
            <a:endParaRPr lang="hu-HU" sz="2000" dirty="0">
              <a:latin typeface="Comic Sans MS" panose="030F0702030302020204" pitchFamily="66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 err="1">
                <a:latin typeface="Comic Sans MS" panose="030F0702030302020204" pitchFamily="66" charset="0"/>
              </a:rPr>
              <a:t>Eszközös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készségfejlesztő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tréning</a:t>
            </a:r>
            <a:endParaRPr lang="hu-HU" sz="2000" dirty="0">
              <a:latin typeface="Comic Sans MS" panose="030F0702030302020204" pitchFamily="66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 err="1">
                <a:latin typeface="Comic Sans MS" panose="030F0702030302020204" pitchFamily="66" charset="0"/>
              </a:rPr>
              <a:t>Speciális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kiscsoportos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idegen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nyelvi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kurzus</a:t>
            </a:r>
            <a:r>
              <a:rPr lang="en-US" sz="2000" dirty="0">
                <a:latin typeface="Comic Sans MS" panose="030F0702030302020204" pitchFamily="66" charset="0"/>
              </a:rPr>
              <a:t> - IKI </a:t>
            </a:r>
            <a:endParaRPr lang="hu-HU" sz="2000" dirty="0">
              <a:latin typeface="Comic Sans MS" panose="030F0702030302020204" pitchFamily="66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 err="1">
                <a:latin typeface="Comic Sans MS" panose="030F0702030302020204" pitchFamily="66" charset="0"/>
              </a:rPr>
              <a:t>Hatékony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tanulás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felsőfokon</a:t>
            </a:r>
            <a:r>
              <a:rPr lang="en-US" sz="2000" dirty="0">
                <a:latin typeface="Comic Sans MS" panose="030F0702030302020204" pitchFamily="66" charset="0"/>
              </a:rPr>
              <a:t> c. </a:t>
            </a:r>
            <a:r>
              <a:rPr lang="en-US" sz="2000" dirty="0" err="1">
                <a:latin typeface="Comic Sans MS" panose="030F0702030302020204" pitchFamily="66" charset="0"/>
              </a:rPr>
              <a:t>kurzus</a:t>
            </a:r>
            <a:endParaRPr lang="hu-HU" sz="2000" dirty="0">
              <a:latin typeface="Comic Sans MS" panose="030F0702030302020204" pitchFamily="66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000" dirty="0">
                <a:latin typeface="Comic Sans MS" panose="030F0702030302020204" pitchFamily="66" charset="0"/>
              </a:rPr>
              <a:t>"</a:t>
            </a:r>
            <a:r>
              <a:rPr lang="en-US" sz="2000" dirty="0" err="1">
                <a:latin typeface="Comic Sans MS" panose="030F0702030302020204" pitchFamily="66" charset="0"/>
              </a:rPr>
              <a:t>Építs</a:t>
            </a: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err="1">
                <a:latin typeface="Comic Sans MS" panose="030F0702030302020204" pitchFamily="66" charset="0"/>
              </a:rPr>
              <a:t>versenyelőnyt</a:t>
            </a:r>
            <a:r>
              <a:rPr lang="en-US" sz="2000" dirty="0">
                <a:latin typeface="Comic Sans MS" panose="030F0702030302020204" pitchFamily="66" charset="0"/>
              </a:rPr>
              <a:t> a </a:t>
            </a:r>
            <a:r>
              <a:rPr lang="en-US" sz="2000" dirty="0" err="1">
                <a:latin typeface="Comic Sans MS" panose="030F0702030302020204" pitchFamily="66" charset="0"/>
              </a:rPr>
              <a:t>diszlexiából</a:t>
            </a:r>
            <a:r>
              <a:rPr lang="en-US" sz="2000" dirty="0">
                <a:latin typeface="Comic Sans MS" panose="030F0702030302020204" pitchFamily="66" charset="0"/>
              </a:rPr>
              <a:t>!"</a:t>
            </a:r>
            <a:endParaRPr lang="hu-HU" sz="2000" dirty="0">
              <a:latin typeface="Comic Sans MS" panose="030F0702030302020204" pitchFamily="66" charset="0"/>
            </a:endParaRPr>
          </a:p>
        </p:txBody>
      </p:sp>
      <p:pic>
        <p:nvPicPr>
          <p:cNvPr id="15" name="Hang 14">
            <a:hlinkClick r:id="" action="ppaction://media"/>
            <a:extLst>
              <a:ext uri="{FF2B5EF4-FFF2-40B4-BE49-F238E27FC236}">
                <a16:creationId xmlns:a16="http://schemas.microsoft.com/office/drawing/2014/main" id="{29A2AE3D-53AD-4D9C-888E-B9E61B6BAEB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463.94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4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250"/>
    </mc:Choice>
    <mc:Fallback xmlns="">
      <p:transition spd="slow" advTm="762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D50D1617-3678-4F2E-9DE5-5401818E0E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1" y="1206810"/>
            <a:ext cx="10515600" cy="4094922"/>
          </a:xfrm>
          <a:prstGeom prst="rect">
            <a:avLst/>
          </a:prstGeom>
          <a:effectLst>
            <a:reflection blurRad="6350" stA="50000" endA="275" endPos="40000" dist="101600" dir="5400000" sy="-100000" algn="bl" rotWithShape="0"/>
            <a:softEdge rad="50800"/>
          </a:effectLst>
          <a:scene3d>
            <a:camera prst="perspectiveRelaxed"/>
            <a:lightRig rig="threePt" dir="t"/>
          </a:scene3d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BDEF58CF-7B3A-48F0-8D0A-9834F4535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 IS AZ A DISZLEXIA ?</a:t>
            </a:r>
          </a:p>
        </p:txBody>
      </p:sp>
      <p:pic>
        <p:nvPicPr>
          <p:cNvPr id="8" name="Hang 7">
            <a:hlinkClick r:id="" action="ppaction://media"/>
            <a:extLst>
              <a:ext uri="{FF2B5EF4-FFF2-40B4-BE49-F238E27FC236}">
                <a16:creationId xmlns:a16="http://schemas.microsoft.com/office/drawing/2014/main" id="{84B41073-61A6-4E29-A309-2A5245ACDC8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75.6054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194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64"/>
    </mc:Choice>
    <mc:Fallback xmlns="">
      <p:transition spd="slow" advTm="75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>
            <a:extLst>
              <a:ext uri="{FF2B5EF4-FFF2-40B4-BE49-F238E27FC236}">
                <a16:creationId xmlns:a16="http://schemas.microsoft.com/office/drawing/2014/main" id="{C528B738-A08A-45DD-B039-607128A86EFD}"/>
              </a:ext>
            </a:extLst>
          </p:cNvPr>
          <p:cNvSpPr/>
          <p:nvPr/>
        </p:nvSpPr>
        <p:spPr>
          <a:xfrm>
            <a:off x="708991" y="2644170"/>
            <a:ext cx="1077401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dirty="0">
                <a:solidFill>
                  <a:prstClr val="black"/>
                </a:solidFill>
                <a:latin typeface="Comic Sans MS" panose="030F0702030302020204" pitchFamily="66" charset="0"/>
                <a:ea typeface="Calibri" pitchFamily="34" charset="0"/>
                <a:cs typeface="Times New Roman" pitchFamily="18" charset="0"/>
              </a:rPr>
              <a:t>A diszlexiáról annyit tudunk általában, hogy írással és olvasással kapcsolatos nehezítettség. </a:t>
            </a:r>
          </a:p>
          <a:p>
            <a:r>
              <a:rPr lang="hu-HU" sz="3200" dirty="0">
                <a:solidFill>
                  <a:prstClr val="black"/>
                </a:solidFill>
                <a:latin typeface="Comic Sans MS" panose="030F0702030302020204" pitchFamily="66" charset="0"/>
                <a:ea typeface="Calibri" pitchFamily="34" charset="0"/>
                <a:cs typeface="Times New Roman" pitchFamily="18" charset="0"/>
              </a:rPr>
              <a:t>Nevezzük specifikus tanulási zavarnak.</a:t>
            </a:r>
            <a:endParaRPr lang="hu-HU" sz="3200" dirty="0">
              <a:latin typeface="Comic Sans MS" panose="030F0702030302020204" pitchFamily="66" charset="0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3228FBB9-4BB5-4DE8-A6F4-862C669E9456}"/>
              </a:ext>
            </a:extLst>
          </p:cNvPr>
          <p:cNvSpPr txBox="1"/>
          <p:nvPr/>
        </p:nvSpPr>
        <p:spPr>
          <a:xfrm>
            <a:off x="348895" y="491834"/>
            <a:ext cx="7056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DISZLEXIA ALAP FOGALMA 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C5037C8-A7D5-4400-92DE-4A02F18709F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718" y="4632496"/>
            <a:ext cx="3263291" cy="21746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Hang 1">
            <a:hlinkClick r:id="" action="ppaction://media"/>
            <a:extLst>
              <a:ext uri="{FF2B5EF4-FFF2-40B4-BE49-F238E27FC236}">
                <a16:creationId xmlns:a16="http://schemas.microsoft.com/office/drawing/2014/main" id="{6D585814-A1CA-4431-8B42-F2896AF9EB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3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54"/>
    </mc:Choice>
    <mc:Fallback xmlns="">
      <p:transition spd="slow" advTm="19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0">
              <a:schemeClr val="accent1">
                <a:lumMod val="45000"/>
                <a:lumOff val="55000"/>
              </a:schemeClr>
            </a:gs>
            <a:gs pos="94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231FB6E0-AD78-4071-B3C1-E372AE3EBB52}"/>
              </a:ext>
            </a:extLst>
          </p:cNvPr>
          <p:cNvSpPr/>
          <p:nvPr/>
        </p:nvSpPr>
        <p:spPr>
          <a:xfrm>
            <a:off x="704577" y="580647"/>
            <a:ext cx="40238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ea typeface="Calibri" pitchFamily="34" charset="0"/>
                <a:cs typeface="Times New Roman" pitchFamily="18" charset="0"/>
              </a:rPr>
              <a:t>Alapvető jegyei</a:t>
            </a:r>
            <a:r>
              <a:rPr lang="hu-HU" sz="4000" dirty="0">
                <a:solidFill>
                  <a:prstClr val="black"/>
                </a:solidFill>
                <a:ea typeface="Calibri" pitchFamily="34" charset="0"/>
                <a:cs typeface="Times New Roman" pitchFamily="18" charset="0"/>
              </a:rPr>
              <a:t>:</a:t>
            </a:r>
            <a:endParaRPr lang="hu-HU" sz="4000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3814B841-D652-41A6-9CAE-9D826DE52C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4161" y="1795195"/>
            <a:ext cx="7563678" cy="40804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Hang 12">
            <a:hlinkClick r:id="" action="ppaction://media"/>
            <a:extLst>
              <a:ext uri="{FF2B5EF4-FFF2-40B4-BE49-F238E27FC236}">
                <a16:creationId xmlns:a16="http://schemas.microsoft.com/office/drawing/2014/main" id="{A8FDAF8A-4556-4EA4-B37C-7852F5CFA3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91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267"/>
    </mc:Choice>
    <mc:Fallback xmlns="">
      <p:transition spd="slow" advTm="532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>
            <a:extLst>
              <a:ext uri="{FF2B5EF4-FFF2-40B4-BE49-F238E27FC236}">
                <a16:creationId xmlns:a16="http://schemas.microsoft.com/office/drawing/2014/main" id="{244D7249-6899-4FAB-A7C4-23C1589A5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9" name="Szöveg helye 8">
            <a:extLst>
              <a:ext uri="{FF2B5EF4-FFF2-40B4-BE49-F238E27FC236}">
                <a16:creationId xmlns:a16="http://schemas.microsoft.com/office/drawing/2014/main" id="{D86AC6A2-23FD-47C9-97F5-03F8AD252E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242EF1F1-E092-4DFF-8BF3-DA55F0B543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08DCB5C5-1499-4A2C-B284-B4E59ED0A921}"/>
              </a:ext>
            </a:extLst>
          </p:cNvPr>
          <p:cNvSpPr txBox="1"/>
          <p:nvPr/>
        </p:nvSpPr>
        <p:spPr>
          <a:xfrm>
            <a:off x="7334054" y="2428220"/>
            <a:ext cx="47416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latin typeface="Comic Sans MS" panose="030F0702030302020204" pitchFamily="66" charset="0"/>
              </a:rPr>
              <a:t>TERÜLETEI</a:t>
            </a:r>
          </a:p>
        </p:txBody>
      </p:sp>
      <p:pic>
        <p:nvPicPr>
          <p:cNvPr id="6" name="Hang 5">
            <a:hlinkClick r:id="" action="ppaction://media"/>
            <a:extLst>
              <a:ext uri="{FF2B5EF4-FFF2-40B4-BE49-F238E27FC236}">
                <a16:creationId xmlns:a16="http://schemas.microsoft.com/office/drawing/2014/main" id="{F65599CC-4D07-4C48-8ED0-26357F22F33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55.972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20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45"/>
    </mc:Choice>
    <mc:Fallback xmlns="">
      <p:transition spd="slow" advTm="126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25011526-6C02-4179-8B8B-8EB86F62B932}"/>
              </a:ext>
            </a:extLst>
          </p:cNvPr>
          <p:cNvSpPr/>
          <p:nvPr/>
        </p:nvSpPr>
        <p:spPr>
          <a:xfrm>
            <a:off x="444500" y="4019618"/>
            <a:ext cx="117475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dirty="0">
                <a:latin typeface="Comic Sans MS" panose="030F0702030302020204" pitchFamily="66" charset="0"/>
              </a:rPr>
              <a:t>A  tanulási zavarok egy formája. Gyakran társul a diszlexiával. Tünetei megnyilvánulnak az íráskészség gyengeségében, valamint helyesírási hibákban</a:t>
            </a:r>
            <a:r>
              <a:rPr lang="hu-HU" dirty="0">
                <a:latin typeface="Comic Sans MS" panose="030F0702030302020204" pitchFamily="66" charset="0"/>
              </a:rPr>
              <a:t>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A21B7D4-EFDB-49CE-89CB-13C008A639F6}"/>
              </a:ext>
            </a:extLst>
          </p:cNvPr>
          <p:cNvSpPr txBox="1"/>
          <p:nvPr/>
        </p:nvSpPr>
        <p:spPr>
          <a:xfrm>
            <a:off x="444500" y="3239013"/>
            <a:ext cx="38193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cap="all" dirty="0">
                <a:latin typeface="Comic Sans MS" panose="030F0702030302020204" pitchFamily="66" charset="0"/>
              </a:rPr>
              <a:t>diszgráfia </a:t>
            </a: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B2C8FDD4-A56A-4154-903C-07794DCB255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068" y="390703"/>
            <a:ext cx="11277389" cy="2272982"/>
          </a:xfrm>
          <a:prstGeom prst="rect">
            <a:avLst/>
          </a:prstGeom>
        </p:spPr>
      </p:pic>
      <p:pic>
        <p:nvPicPr>
          <p:cNvPr id="11" name="Hang 10">
            <a:hlinkClick r:id="" action="ppaction://media"/>
            <a:extLst>
              <a:ext uri="{FF2B5EF4-FFF2-40B4-BE49-F238E27FC236}">
                <a16:creationId xmlns:a16="http://schemas.microsoft.com/office/drawing/2014/main" id="{C86AEB7E-C15C-4A32-ABF7-12D9A1D6E2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4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142"/>
    </mc:Choice>
    <mc:Fallback xmlns="">
      <p:transition spd="slow" advTm="38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>
            <a:extLst>
              <a:ext uri="{FF2B5EF4-FFF2-40B4-BE49-F238E27FC236}">
                <a16:creationId xmlns:a16="http://schemas.microsoft.com/office/drawing/2014/main" id="{5C166B1B-BAA4-4374-981A-9784D4D31EBC}"/>
              </a:ext>
            </a:extLst>
          </p:cNvPr>
          <p:cNvSpPr/>
          <p:nvPr/>
        </p:nvSpPr>
        <p:spPr>
          <a:xfrm>
            <a:off x="1369046" y="3898521"/>
            <a:ext cx="903170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u-HU" sz="2800" dirty="0"/>
              <a:t>Olyan állapot, amely befolyásolja a számolási képességeket. A </a:t>
            </a:r>
            <a:r>
              <a:rPr lang="hu-HU" sz="2800" dirty="0" err="1"/>
              <a:t>diszkalkuliás</a:t>
            </a:r>
            <a:r>
              <a:rPr lang="hu-HU" sz="2800" dirty="0"/>
              <a:t> diákban nehezen alakulnak ki a számfogalmak, hiányzik az erre való ösztönös képessége, problémái vannak a számokkal kapcsolatos állítások és eljárások megtanulásával. Ha jó eredményt kap is vagy helyes módszert használ, azt csak mechanikusan és önbizalom nélkül teszi.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53EB44E1-5B01-4533-BF5E-A9B4DA5B5966}"/>
              </a:ext>
            </a:extLst>
          </p:cNvPr>
          <p:cNvSpPr txBox="1"/>
          <p:nvPr/>
        </p:nvSpPr>
        <p:spPr>
          <a:xfrm>
            <a:off x="99046" y="3252190"/>
            <a:ext cx="4671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sz="3600" cap="all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616C93D-BB89-402A-9003-F49F911F7D5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32" r="1388" b="43155"/>
          <a:stretch/>
        </p:blipFill>
        <p:spPr>
          <a:xfrm>
            <a:off x="0" y="-375334"/>
            <a:ext cx="12192000" cy="368908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8E23538-8A16-4A1F-AA2C-2E99E8DE5C5A}"/>
              </a:ext>
            </a:extLst>
          </p:cNvPr>
          <p:cNvSpPr txBox="1"/>
          <p:nvPr/>
        </p:nvSpPr>
        <p:spPr>
          <a:xfrm>
            <a:off x="3898900" y="3416679"/>
            <a:ext cx="46713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</a:t>
            </a:r>
            <a:r>
              <a:rPr lang="hu-HU" sz="3200" cap="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diszkalkulia</a:t>
            </a:r>
            <a:endParaRPr lang="hu-HU" sz="32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15" name="Hang 14">
            <a:hlinkClick r:id="" action="ppaction://media"/>
            <a:extLst>
              <a:ext uri="{FF2B5EF4-FFF2-40B4-BE49-F238E27FC236}">
                <a16:creationId xmlns:a16="http://schemas.microsoft.com/office/drawing/2014/main" id="{8F6C618C-213D-41B0-8188-64AC0396A32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20.226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5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984"/>
    </mc:Choice>
    <mc:Fallback xmlns="">
      <p:transition spd="slow" advTm="25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FDA5707-DD91-4604-A2B9-863F25FE3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t="-14000" b="-14000"/>
            </a:stretch>
          </a:blipFill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6D314381-C6FE-44A1-BEB6-4C313E3EB4A6}"/>
              </a:ext>
            </a:extLst>
          </p:cNvPr>
          <p:cNvSpPr txBox="1"/>
          <p:nvPr/>
        </p:nvSpPr>
        <p:spPr>
          <a:xfrm>
            <a:off x="2037522" y="1818861"/>
            <a:ext cx="84880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FELNŐTT KORI DISZLEXIA </a:t>
            </a:r>
          </a:p>
        </p:txBody>
      </p:sp>
      <p:pic>
        <p:nvPicPr>
          <p:cNvPr id="10" name="Hang 9">
            <a:hlinkClick r:id="" action="ppaction://media"/>
            <a:extLst>
              <a:ext uri="{FF2B5EF4-FFF2-40B4-BE49-F238E27FC236}">
                <a16:creationId xmlns:a16="http://schemas.microsoft.com/office/drawing/2014/main" id="{4B6B4FDC-FDC1-4A08-A1BD-74367121B0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59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839"/>
    </mc:Choice>
    <mc:Fallback xmlns="">
      <p:transition spd="slow" advTm="648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7B5C9001-57AC-4690-9B1C-02087CB5B6B6}"/>
              </a:ext>
            </a:extLst>
          </p:cNvPr>
          <p:cNvSpPr/>
          <p:nvPr/>
        </p:nvSpPr>
        <p:spPr>
          <a:xfrm>
            <a:off x="543339" y="980149"/>
            <a:ext cx="6096000" cy="548457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hu-HU" sz="2400" b="1" cap="all" dirty="0">
                <a:latin typeface="Calibri" pitchFamily="34" charset="0"/>
              </a:rPr>
              <a:t> </a:t>
            </a:r>
            <a:endParaRPr lang="hu-HU" sz="1600" b="1" i="1" dirty="0">
              <a:latin typeface="Calibri" pitchFamily="34" charset="0"/>
            </a:endParaRPr>
          </a:p>
          <a:p>
            <a:pPr algn="ctr"/>
            <a:endParaRPr lang="hu-HU" sz="2400" b="1" i="1" dirty="0">
              <a:latin typeface="Comic Sans MS" panose="030F0702030302020204" pitchFamily="66" charset="0"/>
            </a:endParaRPr>
          </a:p>
          <a:p>
            <a:pPr>
              <a:buFont typeface="Arial" pitchFamily="34" charset="0"/>
              <a:buChar char="•"/>
            </a:pPr>
            <a:r>
              <a:rPr lang="hu-HU" sz="2400" dirty="0">
                <a:latin typeface="Comic Sans MS" panose="030F0702030302020204" pitchFamily="66" charset="0"/>
              </a:rPr>
              <a:t> a szövegolvasás monotóniája, lassú vagy hadaró jellege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>
                <a:latin typeface="Comic Sans MS" panose="030F0702030302020204" pitchFamily="66" charset="0"/>
              </a:rPr>
              <a:t> írásban helyesírási hibák ejtése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>
                <a:latin typeface="Comic Sans MS" panose="030F0702030302020204" pitchFamily="66" charset="0"/>
              </a:rPr>
              <a:t> a kézírás rendezetlensége</a:t>
            </a:r>
          </a:p>
          <a:p>
            <a:pPr>
              <a:buFont typeface="Arial" pitchFamily="34" charset="0"/>
              <a:buChar char="•"/>
            </a:pPr>
            <a:r>
              <a:rPr lang="hu-HU" sz="2400" dirty="0">
                <a:latin typeface="Comic Sans MS" panose="030F0702030302020204" pitchFamily="66" charset="0"/>
              </a:rPr>
              <a:t> a nyelvtani szabályok elvétése 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Comic Sans MS" panose="030F0702030302020204" pitchFamily="66" charset="0"/>
              </a:rPr>
              <a:t> nehezen tudnak nyomtatványokat kitölteni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Comic Sans MS" panose="030F0702030302020204" pitchFamily="66" charset="0"/>
              </a:rPr>
              <a:t> figyelmüket</a:t>
            </a:r>
            <a:r>
              <a:rPr lang="hu-HU" sz="2400" i="1" dirty="0">
                <a:latin typeface="Comic Sans MS" panose="030F0702030302020204" pitchFamily="66" charset="0"/>
              </a:rPr>
              <a:t> </a:t>
            </a:r>
            <a:r>
              <a:rPr lang="hu-HU" sz="2400" dirty="0">
                <a:latin typeface="Comic Sans MS" panose="030F0702030302020204" pitchFamily="66" charset="0"/>
              </a:rPr>
              <a:t>rövid ideig tudják fenntartani</a:t>
            </a:r>
          </a:p>
          <a:p>
            <a:pPr>
              <a:spcBef>
                <a:spcPct val="20000"/>
              </a:spcBef>
              <a:buFont typeface="Arial" pitchFamily="34" charset="0"/>
              <a:buChar char="•"/>
            </a:pPr>
            <a:r>
              <a:rPr lang="hu-HU" sz="2400" dirty="0">
                <a:latin typeface="Comic Sans MS" panose="030F0702030302020204" pitchFamily="66" charset="0"/>
              </a:rPr>
              <a:t> nem mindig értik meg rögtön, amit hallanak → nem tudnak   előadásokra, magyarázatokra figyelni </a:t>
            </a: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673A0ABB-1B45-4032-B648-91B8026A95BC}"/>
              </a:ext>
            </a:extLst>
          </p:cNvPr>
          <p:cNvSpPr/>
          <p:nvPr/>
        </p:nvSpPr>
        <p:spPr>
          <a:xfrm>
            <a:off x="804070" y="747708"/>
            <a:ext cx="17299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jelei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8DA9A25-835F-41C7-8ACA-A9E6EF9058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6" b="2148"/>
          <a:stretch/>
        </p:blipFill>
        <p:spPr>
          <a:xfrm>
            <a:off x="6402423" y="0"/>
            <a:ext cx="5789577" cy="6858000"/>
          </a:xfrm>
          <a:prstGeom prst="rect">
            <a:avLst/>
          </a:prstGeom>
        </p:spPr>
      </p:pic>
      <p:pic>
        <p:nvPicPr>
          <p:cNvPr id="7" name="Hang 6">
            <a:hlinkClick r:id="" action="ppaction://media"/>
            <a:extLst>
              <a:ext uri="{FF2B5EF4-FFF2-40B4-BE49-F238E27FC236}">
                <a16:creationId xmlns:a16="http://schemas.microsoft.com/office/drawing/2014/main" id="{1571FA41-88AD-42B5-AFB5-554AAEBF9C3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70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26"/>
    </mc:Choice>
    <mc:Fallback xmlns="">
      <p:transition spd="slow" advTm="59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B3B3EB78-EB92-4745-9A4F-4AE2F8FFD731}"/>
              </a:ext>
            </a:extLst>
          </p:cNvPr>
          <p:cNvSpPr txBox="1"/>
          <p:nvPr/>
        </p:nvSpPr>
        <p:spPr>
          <a:xfrm>
            <a:off x="2461867" y="3675317"/>
            <a:ext cx="11468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GONDOLKODÁS MÓDJUK</a:t>
            </a:r>
          </a:p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ÉS</a:t>
            </a:r>
          </a:p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ERRŐSÉGEIK </a:t>
            </a: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95D0546C-00D5-463E-A66B-CE66EA387A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8" t="5371" r="2415" b="9074"/>
          <a:stretch/>
        </p:blipFill>
        <p:spPr>
          <a:xfrm>
            <a:off x="1536700" y="854561"/>
            <a:ext cx="3898900" cy="3225007"/>
          </a:xfrm>
          <a:prstGeom prst="rect">
            <a:avLst/>
          </a:prstGeom>
          <a:ln w="76200">
            <a:solidFill>
              <a:schemeClr val="accent1">
                <a:lumMod val="75000"/>
              </a:schemeClr>
            </a:solidFill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Hang 3">
            <a:hlinkClick r:id="" action="ppaction://media"/>
            <a:extLst>
              <a:ext uri="{FF2B5EF4-FFF2-40B4-BE49-F238E27FC236}">
                <a16:creationId xmlns:a16="http://schemas.microsoft.com/office/drawing/2014/main" id="{43BBEED4-78C5-42DE-802B-5E9EDDA984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7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07"/>
    </mc:Choice>
    <mc:Fallback xmlns="">
      <p:transition spd="slow" advTm="35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6D0F4F78-237C-4E8A-9A89-5BF02423B806}"/>
              </a:ext>
            </a:extLst>
          </p:cNvPr>
          <p:cNvSpPr/>
          <p:nvPr/>
        </p:nvSpPr>
        <p:spPr>
          <a:xfrm>
            <a:off x="200440" y="3519877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u-HU" sz="3200" dirty="0">
                <a:latin typeface="Comic Sans MS" panose="030F0702030302020204" pitchFamily="66" charset="0"/>
                <a:cs typeface="Arial" charset="0"/>
              </a:rPr>
              <a:t>A diszlexiások a szokásostól eltérő agyi dominanciát mutatnak. </a:t>
            </a:r>
          </a:p>
          <a:p>
            <a:pPr>
              <a:defRPr/>
            </a:pPr>
            <a:r>
              <a:rPr lang="hu-HU" sz="3200" dirty="0">
                <a:latin typeface="Comic Sans MS" panose="030F0702030302020204" pitchFamily="66" charset="0"/>
                <a:cs typeface="Arial" charset="0"/>
              </a:rPr>
              <a:t>Így információ feldolgozásuk és gondolkodásuk eltér a többségtől</a:t>
            </a:r>
            <a:endParaRPr lang="hu-HU" sz="3200" dirty="0">
              <a:latin typeface="Comic Sans MS" panose="030F0702030302020204" pitchFamily="66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D27C2F4-032B-4417-8AC7-FE6B51718D25}"/>
              </a:ext>
            </a:extLst>
          </p:cNvPr>
          <p:cNvSpPr txBox="1"/>
          <p:nvPr/>
        </p:nvSpPr>
        <p:spPr>
          <a:xfrm>
            <a:off x="112091" y="2672376"/>
            <a:ext cx="3935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AGYIMŰKÖDÉS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50EC691-8966-485D-B7DE-8F22CC4891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1276"/>
          <a:stretch/>
        </p:blipFill>
        <p:spPr>
          <a:xfrm rot="1123768">
            <a:off x="6625258" y="984789"/>
            <a:ext cx="4877106" cy="337517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50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Hang 3">
            <a:hlinkClick r:id="" action="ppaction://media"/>
            <a:extLst>
              <a:ext uri="{FF2B5EF4-FFF2-40B4-BE49-F238E27FC236}">
                <a16:creationId xmlns:a16="http://schemas.microsoft.com/office/drawing/2014/main" id="{81140D8C-48E8-47BC-B528-5E27633C11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31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20"/>
    </mc:Choice>
    <mc:Fallback xmlns="">
      <p:transition spd="slow" advTm="232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EC5FA87D-532F-4320-ADC0-54553D82ADEF}"/>
              </a:ext>
            </a:extLst>
          </p:cNvPr>
          <p:cNvSpPr txBox="1"/>
          <p:nvPr/>
        </p:nvSpPr>
        <p:spPr>
          <a:xfrm>
            <a:off x="1605319" y="1654510"/>
            <a:ext cx="49460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>
                <a:latin typeface="Comic Sans MS" panose="030F0702030302020204" pitchFamily="66" charset="0"/>
              </a:rPr>
              <a:t>BESZÉD</a:t>
            </a:r>
          </a:p>
          <a:p>
            <a:r>
              <a:rPr lang="hu-HU" sz="3200" dirty="0">
                <a:latin typeface="Comic Sans MS" panose="030F0702030302020204" pitchFamily="66" charset="0"/>
              </a:rPr>
              <a:t>ÍRÁS </a:t>
            </a:r>
          </a:p>
          <a:p>
            <a:r>
              <a:rPr lang="hu-HU" sz="3200" dirty="0">
                <a:latin typeface="Comic Sans MS" panose="030F0702030302020204" pitchFamily="66" charset="0"/>
              </a:rPr>
              <a:t>OLVASÁS</a:t>
            </a:r>
          </a:p>
          <a:p>
            <a:r>
              <a:rPr lang="hu-HU" sz="3200" dirty="0">
                <a:latin typeface="Comic Sans MS" panose="030F0702030302020204" pitchFamily="66" charset="0"/>
              </a:rPr>
              <a:t>SZÁMOLÁS</a:t>
            </a:r>
          </a:p>
          <a:p>
            <a:r>
              <a:rPr lang="hu-HU" sz="3200" dirty="0">
                <a:latin typeface="Comic Sans MS" panose="030F0702030302020204" pitchFamily="66" charset="0"/>
              </a:rPr>
              <a:t>LOGIKA</a:t>
            </a:r>
          </a:p>
          <a:p>
            <a:r>
              <a:rPr lang="hu-HU" sz="3200" dirty="0">
                <a:latin typeface="Comic Sans MS" panose="030F0702030302020204" pitchFamily="66" charset="0"/>
              </a:rPr>
              <a:t>ELEMZÉS</a:t>
            </a:r>
          </a:p>
          <a:p>
            <a:r>
              <a:rPr lang="hu-HU" sz="3200" dirty="0">
                <a:latin typeface="Comic Sans MS" panose="030F0702030302020204" pitchFamily="66" charset="0"/>
              </a:rPr>
              <a:t>VISZONYOK</a:t>
            </a:r>
          </a:p>
          <a:p>
            <a:r>
              <a:rPr lang="hu-HU" sz="3200" dirty="0">
                <a:latin typeface="Comic Sans MS" panose="030F0702030302020204" pitchFamily="66" charset="0"/>
              </a:rPr>
              <a:t>RÉSZLETEK</a:t>
            </a:r>
          </a:p>
          <a:p>
            <a:r>
              <a:rPr lang="hu-HU" sz="3200" dirty="0">
                <a:latin typeface="Comic Sans MS" panose="030F0702030302020204" pitchFamily="66" charset="0"/>
              </a:rPr>
              <a:t>SOROZATOK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B1EEFA25-C17C-428D-8136-678CFFEABEA0}"/>
              </a:ext>
            </a:extLst>
          </p:cNvPr>
          <p:cNvSpPr txBox="1"/>
          <p:nvPr/>
        </p:nvSpPr>
        <p:spPr>
          <a:xfrm>
            <a:off x="1620529" y="609600"/>
            <a:ext cx="3560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BAL</a:t>
            </a:r>
          </a:p>
        </p:txBody>
      </p:sp>
      <p:pic>
        <p:nvPicPr>
          <p:cNvPr id="3076" name="Picture 4" descr="Left Brain vs. Right Brain - Wellness360 Magazine">
            <a:extLst>
              <a:ext uri="{FF2B5EF4-FFF2-40B4-BE49-F238E27FC236}">
                <a16:creationId xmlns:a16="http://schemas.microsoft.com/office/drawing/2014/main" id="{89B7E90A-652E-43D5-B19F-28B02A0C88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t="8339" r="15160" b="14296"/>
          <a:stretch/>
        </p:blipFill>
        <p:spPr bwMode="auto">
          <a:xfrm>
            <a:off x="7113104" y="1317486"/>
            <a:ext cx="5078896" cy="438351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Egyenes összekötő nyíllal 9">
            <a:extLst>
              <a:ext uri="{FF2B5EF4-FFF2-40B4-BE49-F238E27FC236}">
                <a16:creationId xmlns:a16="http://schemas.microsoft.com/office/drawing/2014/main" id="{2742880A-3F7D-4B61-9973-8B506F884363}"/>
              </a:ext>
            </a:extLst>
          </p:cNvPr>
          <p:cNvCxnSpPr>
            <a:cxnSpLocks/>
          </p:cNvCxnSpPr>
          <p:nvPr/>
        </p:nvCxnSpPr>
        <p:spPr>
          <a:xfrm flipH="1" flipV="1">
            <a:off x="4178650" y="3220925"/>
            <a:ext cx="2631158" cy="1"/>
          </a:xfrm>
          <a:prstGeom prst="straightConnector1">
            <a:avLst/>
          </a:prstGeom>
          <a:ln w="76200">
            <a:tailEnd type="triangle"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8" name="Hang 7">
            <a:hlinkClick r:id="" action="ppaction://media"/>
            <a:extLst>
              <a:ext uri="{FF2B5EF4-FFF2-40B4-BE49-F238E27FC236}">
                <a16:creationId xmlns:a16="http://schemas.microsoft.com/office/drawing/2014/main" id="{F57503EF-B52D-4713-87A1-5488048A2A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46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235"/>
    </mc:Choice>
    <mc:Fallback xmlns="">
      <p:transition spd="slow" advTm="662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45451AAC-CE4D-4E77-B7AF-9094097B5378}"/>
              </a:ext>
            </a:extLst>
          </p:cNvPr>
          <p:cNvSpPr txBox="1"/>
          <p:nvPr/>
        </p:nvSpPr>
        <p:spPr>
          <a:xfrm>
            <a:off x="6679851" y="1213025"/>
            <a:ext cx="45858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200" dirty="0">
                <a:latin typeface="Comic Sans MS" panose="030F0702030302020204" pitchFamily="66" charset="0"/>
              </a:rPr>
              <a:t>VIZUALITÁS</a:t>
            </a:r>
          </a:p>
          <a:p>
            <a:pPr algn="r"/>
            <a:r>
              <a:rPr lang="hu-HU" sz="3200" dirty="0">
                <a:latin typeface="Comic Sans MS" panose="030F0702030302020204" pitchFamily="66" charset="0"/>
              </a:rPr>
              <a:t>TÉRLÁTÁS</a:t>
            </a:r>
          </a:p>
          <a:p>
            <a:pPr algn="r"/>
            <a:r>
              <a:rPr lang="hu-HU" sz="3200" dirty="0">
                <a:latin typeface="Comic Sans MS" panose="030F0702030302020204" pitchFamily="66" charset="0"/>
              </a:rPr>
              <a:t>KÉPZELET</a:t>
            </a:r>
          </a:p>
          <a:p>
            <a:pPr algn="r"/>
            <a:r>
              <a:rPr lang="hu-HU" sz="3200" dirty="0">
                <a:latin typeface="Comic Sans MS" panose="030F0702030302020204" pitchFamily="66" charset="0"/>
              </a:rPr>
              <a:t>KREATIVITÁS</a:t>
            </a:r>
          </a:p>
          <a:p>
            <a:pPr algn="r"/>
            <a:r>
              <a:rPr lang="hu-HU" sz="3200" dirty="0">
                <a:latin typeface="Comic Sans MS" panose="030F0702030302020204" pitchFamily="66" charset="0"/>
              </a:rPr>
              <a:t>ALTERNATÍVÁK</a:t>
            </a:r>
          </a:p>
          <a:p>
            <a:pPr algn="r"/>
            <a:r>
              <a:rPr lang="hu-HU" sz="3200" dirty="0">
                <a:latin typeface="Comic Sans MS" panose="030F0702030302020204" pitchFamily="66" charset="0"/>
              </a:rPr>
              <a:t>ÉRZELMEK</a:t>
            </a:r>
          </a:p>
          <a:p>
            <a:pPr algn="r"/>
            <a:r>
              <a:rPr lang="hu-HU" sz="3200" dirty="0">
                <a:latin typeface="Comic Sans MS" panose="030F0702030302020204" pitchFamily="66" charset="0"/>
              </a:rPr>
              <a:t>HUMOR</a:t>
            </a:r>
          </a:p>
          <a:p>
            <a:pPr algn="r"/>
            <a:r>
              <a:rPr lang="hu-HU" sz="3200" dirty="0">
                <a:latin typeface="Comic Sans MS" panose="030F0702030302020204" pitchFamily="66" charset="0"/>
              </a:rPr>
              <a:t>MOZGÁS</a:t>
            </a:r>
          </a:p>
          <a:p>
            <a:pPr algn="r"/>
            <a:r>
              <a:rPr lang="hu-HU" sz="3200" dirty="0">
                <a:latin typeface="Comic Sans MS" panose="030F0702030302020204" pitchFamily="66" charset="0"/>
              </a:rPr>
              <a:t>ZENE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30FB439B-7534-4C0B-B573-BD2C20B83727}"/>
              </a:ext>
            </a:extLst>
          </p:cNvPr>
          <p:cNvSpPr/>
          <p:nvPr/>
        </p:nvSpPr>
        <p:spPr>
          <a:xfrm>
            <a:off x="8868767" y="413974"/>
            <a:ext cx="15824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JOBB</a:t>
            </a:r>
          </a:p>
        </p:txBody>
      </p:sp>
      <p:pic>
        <p:nvPicPr>
          <p:cNvPr id="6" name="Picture 4" descr="Left Brain vs. Right Brain - Wellness360 Magazine">
            <a:extLst>
              <a:ext uri="{FF2B5EF4-FFF2-40B4-BE49-F238E27FC236}">
                <a16:creationId xmlns:a16="http://schemas.microsoft.com/office/drawing/2014/main" id="{D7B7C5D0-0E09-4963-94E8-ECC05C7E0D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7" t="8339" r="15160" b="14296"/>
          <a:stretch/>
        </p:blipFill>
        <p:spPr bwMode="auto">
          <a:xfrm>
            <a:off x="134287" y="1040784"/>
            <a:ext cx="4866751" cy="455686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Egyenes összekötő nyíllal 6">
            <a:extLst>
              <a:ext uri="{FF2B5EF4-FFF2-40B4-BE49-F238E27FC236}">
                <a16:creationId xmlns:a16="http://schemas.microsoft.com/office/drawing/2014/main" id="{2F8453F8-BA8D-42CB-8BBC-D1309B4EB841}"/>
              </a:ext>
            </a:extLst>
          </p:cNvPr>
          <p:cNvCxnSpPr>
            <a:cxnSpLocks/>
          </p:cNvCxnSpPr>
          <p:nvPr/>
        </p:nvCxnSpPr>
        <p:spPr>
          <a:xfrm rot="-10800000" flipH="1" flipV="1">
            <a:off x="5089938" y="3429000"/>
            <a:ext cx="2631158" cy="1"/>
          </a:xfrm>
          <a:prstGeom prst="straightConnector1">
            <a:avLst/>
          </a:prstGeom>
          <a:ln w="76200">
            <a:tailEnd type="triangle"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2" name="Hang 1">
            <a:hlinkClick r:id="" action="ppaction://media"/>
            <a:extLst>
              <a:ext uri="{FF2B5EF4-FFF2-40B4-BE49-F238E27FC236}">
                <a16:creationId xmlns:a16="http://schemas.microsoft.com/office/drawing/2014/main" id="{095673B7-054D-4417-93BA-A0C2AF8239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590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29"/>
    </mc:Choice>
    <mc:Fallback xmlns="">
      <p:transition spd="slow" advTm="505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EABC85BB-0524-49EE-BB91-97654C111CAE}"/>
              </a:ext>
            </a:extLst>
          </p:cNvPr>
          <p:cNvSpPr txBox="1"/>
          <p:nvPr/>
        </p:nvSpPr>
        <p:spPr>
          <a:xfrm>
            <a:off x="2256735" y="2928226"/>
            <a:ext cx="11518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>
                <a:latin typeface="Comic Sans MS" panose="030F0702030302020204" pitchFamily="66" charset="0"/>
              </a:rPr>
              <a:t>MIRE FIGYELJÜNK EGY DISZLEXIÁS TANULÓNÁL OKTATÁSÁNAL?</a:t>
            </a:r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4CD5D374-150D-4130-9393-6F11C571A710}"/>
              </a:ext>
            </a:extLst>
          </p:cNvPr>
          <p:cNvSpPr/>
          <p:nvPr/>
        </p:nvSpPr>
        <p:spPr>
          <a:xfrm>
            <a:off x="268356" y="168965"/>
            <a:ext cx="1649895" cy="14465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</a:t>
            </a: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DA15798F-E5D2-40AB-BE21-A460183E2516}"/>
              </a:ext>
            </a:extLst>
          </p:cNvPr>
          <p:cNvSpPr/>
          <p:nvPr/>
        </p:nvSpPr>
        <p:spPr>
          <a:xfrm>
            <a:off x="10399643" y="5191539"/>
            <a:ext cx="1649895" cy="14465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8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</a:t>
            </a:r>
          </a:p>
        </p:txBody>
      </p:sp>
      <p:pic>
        <p:nvPicPr>
          <p:cNvPr id="3" name="Hang 2">
            <a:hlinkClick r:id="" action="ppaction://media"/>
            <a:extLst>
              <a:ext uri="{FF2B5EF4-FFF2-40B4-BE49-F238E27FC236}">
                <a16:creationId xmlns:a16="http://schemas.microsoft.com/office/drawing/2014/main" id="{F0AADCD2-E567-407C-8626-1FCF9D3D692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58.242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33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95"/>
    </mc:Choice>
    <mc:Fallback xmlns="">
      <p:transition spd="slow" advTm="7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8240824F-0E58-445E-9A14-056197840F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8541" t="6230" r="47665" b="6232"/>
          <a:stretch/>
        </p:blipFill>
        <p:spPr>
          <a:xfrm>
            <a:off x="4313583" y="0"/>
            <a:ext cx="7868478" cy="6858000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AE056AD7-AE3F-4924-B350-CB448DE1ED94}"/>
              </a:ext>
            </a:extLst>
          </p:cNvPr>
          <p:cNvSpPr/>
          <p:nvPr/>
        </p:nvSpPr>
        <p:spPr>
          <a:xfrm>
            <a:off x="2070652" y="1450563"/>
            <a:ext cx="6096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u-HU" sz="2800" b="1" dirty="0">
                <a:latin typeface="Comic Sans MS" panose="030F0702030302020204" pitchFamily="66" charset="0"/>
              </a:rPr>
              <a:t>Kerüljük:</a:t>
            </a:r>
          </a:p>
          <a:p>
            <a:pPr>
              <a:defRPr/>
            </a:pPr>
            <a:endParaRPr lang="hu-HU" sz="2800" b="1" dirty="0">
              <a:latin typeface="Comic Sans MS" panose="030F0702030302020204" pitchFamily="66" charset="0"/>
            </a:endParaRPr>
          </a:p>
          <a:p>
            <a:pPr>
              <a:defRPr/>
            </a:pPr>
            <a:endParaRPr lang="hu-HU" sz="2800" b="1" dirty="0">
              <a:latin typeface="Comic Sans MS" panose="030F0702030302020204" pitchFamily="66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hu-HU" sz="2800" dirty="0">
                <a:latin typeface="Comic Sans MS" panose="030F0702030302020204" pitchFamily="66" charset="0"/>
              </a:rPr>
              <a:t>Times New Roman és egyéb díszített betűtípusok</a:t>
            </a:r>
          </a:p>
          <a:p>
            <a:pPr>
              <a:buFont typeface="Arial" charset="0"/>
              <a:buChar char="•"/>
              <a:defRPr/>
            </a:pPr>
            <a:r>
              <a:rPr lang="hu-HU" sz="2800" dirty="0">
                <a:latin typeface="Comic Sans MS" panose="030F0702030302020204" pitchFamily="66" charset="0"/>
              </a:rPr>
              <a:t>Sorkizárt szöveg, sűrűn szedve</a:t>
            </a:r>
          </a:p>
          <a:p>
            <a:pPr>
              <a:buFont typeface="Arial" charset="0"/>
              <a:buChar char="•"/>
              <a:defRPr/>
            </a:pPr>
            <a:r>
              <a:rPr lang="hu-HU" sz="2800" dirty="0">
                <a:latin typeface="Comic Sans MS" panose="030F0702030302020204" pitchFamily="66" charset="0"/>
              </a:rPr>
              <a:t>Fekete –fehér kontraszt</a:t>
            </a:r>
          </a:p>
          <a:p>
            <a:pPr>
              <a:buFont typeface="Arial" charset="0"/>
              <a:buChar char="•"/>
              <a:defRPr/>
            </a:pPr>
            <a:r>
              <a:rPr lang="hu-HU" sz="2800" dirty="0">
                <a:latin typeface="Comic Sans MS" panose="030F0702030302020204" pitchFamily="66" charset="0"/>
              </a:rPr>
              <a:t>Kis betűméret</a:t>
            </a:r>
          </a:p>
        </p:txBody>
      </p:sp>
      <p:pic>
        <p:nvPicPr>
          <p:cNvPr id="6" name="Hang 5">
            <a:hlinkClick r:id="" action="ppaction://media"/>
            <a:extLst>
              <a:ext uri="{FF2B5EF4-FFF2-40B4-BE49-F238E27FC236}">
                <a16:creationId xmlns:a16="http://schemas.microsoft.com/office/drawing/2014/main" id="{3FEF5BF0-7B3A-4034-BDDF-F61FF2679C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11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396"/>
    </mc:Choice>
    <mc:Fallback xmlns="">
      <p:transition spd="slow" advTm="30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4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C6465999-1539-4E9B-A133-A818B6D241D7}"/>
              </a:ext>
            </a:extLst>
          </p:cNvPr>
          <p:cNvSpPr/>
          <p:nvPr/>
        </p:nvSpPr>
        <p:spPr>
          <a:xfrm>
            <a:off x="802861" y="809584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hu-HU" sz="2800" b="1" dirty="0">
                <a:latin typeface="Comic Sans MS" panose="030F0702030302020204" pitchFamily="66" charset="0"/>
              </a:rPr>
              <a:t>Alkalmazzuk: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472B245C-018A-4FCE-AA9B-880AA11E98FE}"/>
              </a:ext>
            </a:extLst>
          </p:cNvPr>
          <p:cNvSpPr txBox="1"/>
          <p:nvPr/>
        </p:nvSpPr>
        <p:spPr>
          <a:xfrm>
            <a:off x="715618" y="2016543"/>
            <a:ext cx="587402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  <a:defRPr/>
            </a:pPr>
            <a:r>
              <a:rPr lang="hu-HU" sz="3200" dirty="0">
                <a:latin typeface="Comic Sans MS" panose="030F0702030302020204" pitchFamily="66" charset="0"/>
              </a:rPr>
              <a:t>Egyszerű betűtípusok: </a:t>
            </a:r>
            <a:r>
              <a:rPr lang="hu-HU" sz="3200" dirty="0" err="1">
                <a:latin typeface="Comic Sans MS" panose="030F0702030302020204" pitchFamily="66" charset="0"/>
              </a:rPr>
              <a:t>Verdana</a:t>
            </a:r>
            <a:r>
              <a:rPr lang="hu-HU" sz="3200" dirty="0">
                <a:latin typeface="Comic Sans MS" panose="030F0702030302020204" pitchFamily="66" charset="0"/>
              </a:rPr>
              <a:t>, </a:t>
            </a:r>
            <a:r>
              <a:rPr lang="hu-HU" sz="3200" dirty="0" err="1">
                <a:latin typeface="Comic Sans MS" panose="030F0702030302020204" pitchFamily="66" charset="0"/>
              </a:rPr>
              <a:t>Arial</a:t>
            </a:r>
            <a:r>
              <a:rPr lang="hu-HU" sz="3200" dirty="0">
                <a:latin typeface="Comic Sans MS" panose="030F0702030302020204" pitchFamily="66" charset="0"/>
              </a:rPr>
              <a:t>, </a:t>
            </a:r>
            <a:r>
              <a:rPr lang="hu-HU" sz="3200" dirty="0" err="1">
                <a:latin typeface="Comic Sans MS" panose="030F0702030302020204" pitchFamily="66" charset="0"/>
              </a:rPr>
              <a:t>Comic</a:t>
            </a:r>
            <a:r>
              <a:rPr lang="hu-HU" sz="3200" dirty="0">
                <a:latin typeface="Comic Sans MS" panose="030F0702030302020204" pitchFamily="66" charset="0"/>
              </a:rPr>
              <a:t> </a:t>
            </a:r>
            <a:r>
              <a:rPr lang="hu-HU" sz="3200" dirty="0" err="1">
                <a:latin typeface="Comic Sans MS" panose="030F0702030302020204" pitchFamily="66" charset="0"/>
              </a:rPr>
              <a:t>Sans</a:t>
            </a:r>
            <a:endParaRPr lang="hu-HU" sz="3200" dirty="0">
              <a:latin typeface="Comic Sans MS" panose="030F0702030302020204" pitchFamily="66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hu-HU" sz="3200" dirty="0">
                <a:latin typeface="Comic Sans MS" panose="030F0702030302020204" pitchFamily="66" charset="0"/>
              </a:rPr>
              <a:t>14-es, 16-os betűméret</a:t>
            </a:r>
          </a:p>
          <a:p>
            <a:pPr>
              <a:buFont typeface="Arial" charset="0"/>
              <a:buChar char="•"/>
              <a:defRPr/>
            </a:pPr>
            <a:r>
              <a:rPr lang="hu-HU" sz="3200" dirty="0">
                <a:latin typeface="Comic Sans MS" panose="030F0702030302020204" pitchFamily="66" charset="0"/>
              </a:rPr>
              <a:t>Balra igazított szöveg, szellősen</a:t>
            </a:r>
          </a:p>
          <a:p>
            <a:pPr>
              <a:buFont typeface="Arial" charset="0"/>
              <a:buChar char="•"/>
              <a:defRPr/>
            </a:pPr>
            <a:r>
              <a:rPr lang="hu-HU" sz="3200" dirty="0">
                <a:latin typeface="Comic Sans MS" panose="030F0702030302020204" pitchFamily="66" charset="0"/>
              </a:rPr>
              <a:t> Színes alap és/vagy színes betűk </a:t>
            </a:r>
          </a:p>
          <a:p>
            <a:pPr>
              <a:buFont typeface="Arial" charset="0"/>
              <a:buChar char="•"/>
              <a:defRPr/>
            </a:pPr>
            <a:r>
              <a:rPr lang="hu-HU" sz="3200" dirty="0">
                <a:latin typeface="Comic Sans MS" panose="030F0702030302020204" pitchFamily="66" charset="0"/>
              </a:rPr>
              <a:t> Sorvezető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3291F3D-F649-4EE4-B528-FE8C0B64CD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4" t="1" b="7608"/>
          <a:stretch/>
        </p:blipFill>
        <p:spPr>
          <a:xfrm>
            <a:off x="8209722" y="1"/>
            <a:ext cx="3982277" cy="6858000"/>
          </a:xfrm>
          <a:prstGeom prst="rect">
            <a:avLst/>
          </a:prstGeom>
        </p:spPr>
      </p:pic>
      <p:pic>
        <p:nvPicPr>
          <p:cNvPr id="12" name="Hang 11">
            <a:hlinkClick r:id="" action="ppaction://media"/>
            <a:extLst>
              <a:ext uri="{FF2B5EF4-FFF2-40B4-BE49-F238E27FC236}">
                <a16:creationId xmlns:a16="http://schemas.microsoft.com/office/drawing/2014/main" id="{84BD77AC-7FA7-4797-9890-1BB7E83EDE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04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282"/>
    </mc:Choice>
    <mc:Fallback xmlns="">
      <p:transition spd="slow" advTm="46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D1782662-4B46-4B9F-AFF2-964AF4B43457}"/>
              </a:ext>
            </a:extLst>
          </p:cNvPr>
          <p:cNvSpPr/>
          <p:nvPr/>
        </p:nvSpPr>
        <p:spPr>
          <a:xfrm>
            <a:off x="378350" y="2029216"/>
            <a:ext cx="28148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/>
              <a:t>Írásbeli vizsgák </a:t>
            </a:r>
            <a:endParaRPr lang="hu-HU" sz="3200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42729856-AA13-48AB-9BFE-3EB0413538F6}"/>
              </a:ext>
            </a:extLst>
          </p:cNvPr>
          <p:cNvSpPr txBox="1"/>
          <p:nvPr/>
        </p:nvSpPr>
        <p:spPr>
          <a:xfrm>
            <a:off x="473904" y="3014514"/>
            <a:ext cx="92732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hu-HU" sz="2800" dirty="0">
                <a:latin typeface="Comic Sans MS" panose="030F0702030302020204" pitchFamily="66" charset="0"/>
              </a:rPr>
              <a:t>Világos mondatszerkezet- gyakran már a kérdést sem értik meg.</a:t>
            </a:r>
          </a:p>
          <a:p>
            <a:pPr algn="just"/>
            <a:r>
              <a:rPr lang="hu-HU" sz="2800" dirty="0">
                <a:latin typeface="Comic Sans MS" panose="030F0702030302020204" pitchFamily="66" charset="0"/>
              </a:rPr>
              <a:t>Helyesírási, nyelvtani és a mondatszerkezeti hibák?</a:t>
            </a:r>
          </a:p>
          <a:p>
            <a:pPr algn="just"/>
            <a:r>
              <a:rPr lang="hu-HU" sz="2800" dirty="0">
                <a:latin typeface="Comic Sans MS" panose="030F0702030302020204" pitchFamily="66" charset="0"/>
              </a:rPr>
              <a:t>Fogadjuk el a pontokba szedett válaszokat is!</a:t>
            </a:r>
          </a:p>
          <a:p>
            <a:pPr algn="just"/>
            <a:r>
              <a:rPr lang="hu-HU" sz="2800" dirty="0">
                <a:latin typeface="Comic Sans MS" panose="030F0702030302020204" pitchFamily="66" charset="0"/>
              </a:rPr>
              <a:t>Használjunk rövid választ igénylő vagy feleletválasztós  feladatokat, de ne legyen külön lapon a feladat és a válaszlap!</a:t>
            </a:r>
          </a:p>
          <a:p>
            <a:pPr algn="just"/>
            <a:r>
              <a:rPr lang="hu-HU" sz="2800" dirty="0">
                <a:latin typeface="Comic Sans MS" panose="030F0702030302020204" pitchFamily="66" charset="0"/>
              </a:rPr>
              <a:t>Megfelelő vizuális megjelenítés!</a:t>
            </a:r>
          </a:p>
        </p:txBody>
      </p:sp>
      <p:pic>
        <p:nvPicPr>
          <p:cNvPr id="17" name="Kép 16">
            <a:extLst>
              <a:ext uri="{FF2B5EF4-FFF2-40B4-BE49-F238E27FC236}">
                <a16:creationId xmlns:a16="http://schemas.microsoft.com/office/drawing/2014/main" id="{5E58BF46-DAD6-4CD7-AC96-C11405B035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1237" y="386521"/>
            <a:ext cx="3901440" cy="215188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</p:pic>
      <p:pic>
        <p:nvPicPr>
          <p:cNvPr id="10" name="Hang 9">
            <a:hlinkClick r:id="" action="ppaction://media"/>
            <a:extLst>
              <a:ext uri="{FF2B5EF4-FFF2-40B4-BE49-F238E27FC236}">
                <a16:creationId xmlns:a16="http://schemas.microsoft.com/office/drawing/2014/main" id="{C140E8E8-9EF4-410C-BBAC-58BE010BD0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98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576"/>
    </mc:Choice>
    <mc:Fallback xmlns="">
      <p:transition spd="slow" advTm="119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audio isNarration="1">
              <p:cMediaNode vol="80000" showWhenStopped="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EE55C2BA-F777-48A6-8105-D431769376F2}"/>
              </a:ext>
            </a:extLst>
          </p:cNvPr>
          <p:cNvSpPr/>
          <p:nvPr/>
        </p:nvSpPr>
        <p:spPr>
          <a:xfrm>
            <a:off x="1033670" y="1363294"/>
            <a:ext cx="526939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Előadások, szemináriumok</a:t>
            </a:r>
            <a:endParaRPr lang="hu-HU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" name="Téglalap 2">
            <a:extLst>
              <a:ext uri="{FF2B5EF4-FFF2-40B4-BE49-F238E27FC236}">
                <a16:creationId xmlns:a16="http://schemas.microsoft.com/office/drawing/2014/main" id="{15279BA9-17B3-4294-9D83-109CF0E65FA4}"/>
              </a:ext>
            </a:extLst>
          </p:cNvPr>
          <p:cNvSpPr/>
          <p:nvPr/>
        </p:nvSpPr>
        <p:spPr>
          <a:xfrm>
            <a:off x="1033670" y="2872409"/>
            <a:ext cx="6096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>
                <a:latin typeface="Comic Sans MS" panose="030F0702030302020204" pitchFamily="66" charset="0"/>
              </a:rPr>
              <a:t>Strukturált– összefoglalás az előadás előtt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>
                <a:latin typeface="Comic Sans MS" panose="030F0702030302020204" pitchFamily="66" charset="0"/>
              </a:rPr>
              <a:t>Multiszenzoros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>
                <a:latin typeface="Comic Sans MS" panose="030F0702030302020204" pitchFamily="66" charset="0"/>
              </a:rPr>
              <a:t>Interaktív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err="1">
                <a:latin typeface="Comic Sans MS" panose="030F0702030302020204" pitchFamily="66" charset="0"/>
              </a:rPr>
              <a:t>Handout</a:t>
            </a:r>
            <a:r>
              <a:rPr lang="hu-HU" sz="3200" b="1" dirty="0">
                <a:latin typeface="Comic Sans MS" panose="030F0702030302020204" pitchFamily="66" charset="0"/>
              </a:rPr>
              <a:t> – amin van hely írni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E14463E0-F9BA-4C69-B767-FF0E40E628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32"/>
          <a:stretch/>
        </p:blipFill>
        <p:spPr>
          <a:xfrm>
            <a:off x="6659218" y="413289"/>
            <a:ext cx="5334000" cy="24847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4" name="Hang 3">
            <a:hlinkClick r:id="" action="ppaction://media"/>
            <a:extLst>
              <a:ext uri="{FF2B5EF4-FFF2-40B4-BE49-F238E27FC236}">
                <a16:creationId xmlns:a16="http://schemas.microsoft.com/office/drawing/2014/main" id="{9E82BB4C-DE3E-4011-85E5-D26BF032DE3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3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24"/>
    </mc:Choice>
    <mc:Fallback xmlns="">
      <p:transition spd="slow" advTm="6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Csoportba foglalás 5">
            <a:extLst>
              <a:ext uri="{FF2B5EF4-FFF2-40B4-BE49-F238E27FC236}">
                <a16:creationId xmlns:a16="http://schemas.microsoft.com/office/drawing/2014/main" id="{A9280D80-F6F7-42AB-96C5-F192BD2FE296}"/>
              </a:ext>
            </a:extLst>
          </p:cNvPr>
          <p:cNvGrpSpPr/>
          <p:nvPr/>
        </p:nvGrpSpPr>
        <p:grpSpPr>
          <a:xfrm>
            <a:off x="6303124" y="1722702"/>
            <a:ext cx="4157869" cy="2318555"/>
            <a:chOff x="3973665" y="-26016"/>
            <a:chExt cx="4157869" cy="2318555"/>
          </a:xfrm>
          <a:solidFill>
            <a:schemeClr val="tx1">
              <a:lumMod val="75000"/>
              <a:lumOff val="25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</p:grpSpPr>
        <p:sp>
          <p:nvSpPr>
            <p:cNvPr id="7" name="Téglalap: egyik sarkán lekerekítve 6">
              <a:extLst>
                <a:ext uri="{FF2B5EF4-FFF2-40B4-BE49-F238E27FC236}">
                  <a16:creationId xmlns:a16="http://schemas.microsoft.com/office/drawing/2014/main" id="{1C2281B1-42CC-4F84-9BAE-3071A377656E}"/>
                </a:ext>
              </a:extLst>
            </p:cNvPr>
            <p:cNvSpPr/>
            <p:nvPr/>
          </p:nvSpPr>
          <p:spPr>
            <a:xfrm>
              <a:off x="3973665" y="-26016"/>
              <a:ext cx="4114800" cy="2318555"/>
            </a:xfrm>
            <a:prstGeom prst="round1Rect">
              <a:avLst/>
            </a:prstGeom>
            <a:grpFill/>
            <a:sp3d>
              <a:bevelT w="101600" prst="rible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églalap: egyik sarkán lekerekítve 4">
              <a:extLst>
                <a:ext uri="{FF2B5EF4-FFF2-40B4-BE49-F238E27FC236}">
                  <a16:creationId xmlns:a16="http://schemas.microsoft.com/office/drawing/2014/main" id="{EB4AD74E-AAF4-4BD4-85A6-B040E51EF43A}"/>
                </a:ext>
              </a:extLst>
            </p:cNvPr>
            <p:cNvSpPr txBox="1"/>
            <p:nvPr/>
          </p:nvSpPr>
          <p:spPr>
            <a:xfrm>
              <a:off x="4016734" y="0"/>
              <a:ext cx="4114800" cy="1738916"/>
            </a:xfrm>
            <a:prstGeom prst="rect">
              <a:avLst/>
            </a:prstGeom>
            <a:grpFill/>
            <a:sp3d>
              <a:bevelT w="101600" prst="ribl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hu-HU" sz="3600" kern="1200" dirty="0"/>
            </a:p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3600" kern="1200" dirty="0"/>
                <a:t>Jó időbeosztás</a:t>
              </a:r>
            </a:p>
          </p:txBody>
        </p:sp>
      </p:grpSp>
      <p:grpSp>
        <p:nvGrpSpPr>
          <p:cNvPr id="18" name="Csoportba foglalás 17">
            <a:extLst>
              <a:ext uri="{FF2B5EF4-FFF2-40B4-BE49-F238E27FC236}">
                <a16:creationId xmlns:a16="http://schemas.microsoft.com/office/drawing/2014/main" id="{F1FB50FC-FCFA-4AC1-92DA-35B250291BA3}"/>
              </a:ext>
            </a:extLst>
          </p:cNvPr>
          <p:cNvGrpSpPr/>
          <p:nvPr/>
        </p:nvGrpSpPr>
        <p:grpSpPr>
          <a:xfrm>
            <a:off x="2128929" y="1705176"/>
            <a:ext cx="4144498" cy="2318555"/>
            <a:chOff x="1158302" y="-83081"/>
            <a:chExt cx="4144498" cy="2318555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</p:grpSpPr>
        <p:sp>
          <p:nvSpPr>
            <p:cNvPr id="19" name="Téglalap: egyik sarkán lekerekítve 18">
              <a:extLst>
                <a:ext uri="{FF2B5EF4-FFF2-40B4-BE49-F238E27FC236}">
                  <a16:creationId xmlns:a16="http://schemas.microsoft.com/office/drawing/2014/main" id="{1D309E62-6B19-45A2-996C-05A6D446986E}"/>
                </a:ext>
              </a:extLst>
            </p:cNvPr>
            <p:cNvSpPr/>
            <p:nvPr/>
          </p:nvSpPr>
          <p:spPr>
            <a:xfrm rot="16200000">
              <a:off x="2086122" y="-981203"/>
              <a:ext cx="2318555" cy="4114800"/>
            </a:xfrm>
            <a:prstGeom prst="round1Rect">
              <a:avLst/>
            </a:prstGeom>
            <a:solidFill>
              <a:schemeClr val="accent2">
                <a:lumMod val="60000"/>
                <a:lumOff val="40000"/>
              </a:schemeClr>
            </a:solidFill>
            <a:sp3d>
              <a:bevelT w="101600" prst="rible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Téglalap: egyik sarkán lekerekítve 4">
              <a:extLst>
                <a:ext uri="{FF2B5EF4-FFF2-40B4-BE49-F238E27FC236}">
                  <a16:creationId xmlns:a16="http://schemas.microsoft.com/office/drawing/2014/main" id="{076F47D5-286E-472D-9104-54F32BE21556}"/>
                </a:ext>
              </a:extLst>
            </p:cNvPr>
            <p:cNvSpPr txBox="1"/>
            <p:nvPr/>
          </p:nvSpPr>
          <p:spPr>
            <a:xfrm>
              <a:off x="1158302" y="63213"/>
              <a:ext cx="4114800" cy="1738916"/>
            </a:xfrm>
            <a:prstGeom prst="rect">
              <a:avLst/>
            </a:prstGeom>
            <a:sp3d>
              <a:bevelT w="101600" prst="ribl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3600" kern="1200" dirty="0"/>
                <a:t>Tanulás megszervezése</a:t>
              </a:r>
            </a:p>
          </p:txBody>
        </p:sp>
      </p:grpSp>
      <p:grpSp>
        <p:nvGrpSpPr>
          <p:cNvPr id="24" name="Csoportba foglalás 23">
            <a:extLst>
              <a:ext uri="{FF2B5EF4-FFF2-40B4-BE49-F238E27FC236}">
                <a16:creationId xmlns:a16="http://schemas.microsoft.com/office/drawing/2014/main" id="{C0D00C23-00B4-4118-B374-DF4194735AEC}"/>
              </a:ext>
            </a:extLst>
          </p:cNvPr>
          <p:cNvGrpSpPr/>
          <p:nvPr/>
        </p:nvGrpSpPr>
        <p:grpSpPr>
          <a:xfrm>
            <a:off x="2143778" y="4049749"/>
            <a:ext cx="4128172" cy="2318555"/>
            <a:chOff x="39636" y="2318555"/>
            <a:chExt cx="4128172" cy="2318555"/>
          </a:xfrm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</p:grpSpPr>
        <p:sp>
          <p:nvSpPr>
            <p:cNvPr id="25" name="Téglalap: egyik sarkán lekerekítve 24">
              <a:extLst>
                <a:ext uri="{FF2B5EF4-FFF2-40B4-BE49-F238E27FC236}">
                  <a16:creationId xmlns:a16="http://schemas.microsoft.com/office/drawing/2014/main" id="{CA08E982-0DD4-4AC9-AAE1-187B272C7843}"/>
                </a:ext>
              </a:extLst>
            </p:cNvPr>
            <p:cNvSpPr/>
            <p:nvPr/>
          </p:nvSpPr>
          <p:spPr>
            <a:xfrm rot="10800000">
              <a:off x="53008" y="2318555"/>
              <a:ext cx="4114800" cy="2318555"/>
            </a:xfrm>
            <a:prstGeom prst="round1Rect">
              <a:avLst/>
            </a:prstGeom>
            <a:solidFill>
              <a:schemeClr val="accent5">
                <a:lumMod val="50000"/>
              </a:schemeClr>
            </a:solidFill>
            <a:sp3d>
              <a:bevelT w="101600" prst="rible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Téglalap: egyik sarkán lekerekítve 4">
              <a:extLst>
                <a:ext uri="{FF2B5EF4-FFF2-40B4-BE49-F238E27FC236}">
                  <a16:creationId xmlns:a16="http://schemas.microsoft.com/office/drawing/2014/main" id="{749730FC-1745-4171-9E91-375E1A72F926}"/>
                </a:ext>
              </a:extLst>
            </p:cNvPr>
            <p:cNvSpPr txBox="1"/>
            <p:nvPr/>
          </p:nvSpPr>
          <p:spPr>
            <a:xfrm>
              <a:off x="39636" y="2786327"/>
              <a:ext cx="4114800" cy="1738916"/>
            </a:xfrm>
            <a:prstGeom prst="rect">
              <a:avLst/>
            </a:prstGeom>
            <a:sp3d>
              <a:bevelT w="101600" prst="ribl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3600" kern="1200" dirty="0"/>
                <a:t>Megfelelő tanulási módszerek</a:t>
              </a:r>
            </a:p>
          </p:txBody>
        </p:sp>
      </p:grpSp>
      <p:grpSp>
        <p:nvGrpSpPr>
          <p:cNvPr id="28" name="Csoportba foglalás 27">
            <a:extLst>
              <a:ext uri="{FF2B5EF4-FFF2-40B4-BE49-F238E27FC236}">
                <a16:creationId xmlns:a16="http://schemas.microsoft.com/office/drawing/2014/main" id="{1E1FDE52-3293-419D-9259-8E6C5E82AA98}"/>
              </a:ext>
            </a:extLst>
          </p:cNvPr>
          <p:cNvGrpSpPr/>
          <p:nvPr/>
        </p:nvGrpSpPr>
        <p:grpSpPr>
          <a:xfrm>
            <a:off x="6245446" y="4049748"/>
            <a:ext cx="4141305" cy="2318555"/>
            <a:chOff x="3908004" y="1960990"/>
            <a:chExt cx="4141305" cy="2318555"/>
          </a:xfrm>
          <a:solidFill>
            <a:schemeClr val="accent4">
              <a:lumMod val="60000"/>
              <a:lumOff val="4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</p:grpSpPr>
        <p:sp>
          <p:nvSpPr>
            <p:cNvPr id="29" name="Téglalap: egyik sarkán lekerekítve 28">
              <a:extLst>
                <a:ext uri="{FF2B5EF4-FFF2-40B4-BE49-F238E27FC236}">
                  <a16:creationId xmlns:a16="http://schemas.microsoft.com/office/drawing/2014/main" id="{1B1184FF-F7CA-4EE4-BDEC-604EF4FBA685}"/>
                </a:ext>
              </a:extLst>
            </p:cNvPr>
            <p:cNvSpPr/>
            <p:nvPr/>
          </p:nvSpPr>
          <p:spPr>
            <a:xfrm rot="5400000">
              <a:off x="4832631" y="1062868"/>
              <a:ext cx="2318555" cy="4114800"/>
            </a:xfrm>
            <a:prstGeom prst="round1Rect">
              <a:avLst/>
            </a:prstGeom>
            <a:grpFill/>
            <a:sp3d>
              <a:bevelT w="101600" prst="riblet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Téglalap: egyik sarkán lekerekítve 4">
              <a:extLst>
                <a:ext uri="{FF2B5EF4-FFF2-40B4-BE49-F238E27FC236}">
                  <a16:creationId xmlns:a16="http://schemas.microsoft.com/office/drawing/2014/main" id="{10523F47-E5B0-41BB-BD71-2D0DB0F2D6C6}"/>
                </a:ext>
              </a:extLst>
            </p:cNvPr>
            <p:cNvSpPr txBox="1"/>
            <p:nvPr/>
          </p:nvSpPr>
          <p:spPr>
            <a:xfrm>
              <a:off x="3908004" y="2407178"/>
              <a:ext cx="4114800" cy="1738916"/>
            </a:xfrm>
            <a:prstGeom prst="rect">
              <a:avLst/>
            </a:prstGeom>
            <a:grpFill/>
            <a:sp3d>
              <a:bevelT w="101600" prst="ribl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6032" tIns="256032" rIns="256032" bIns="256032" numCol="1" spcCol="1270" anchor="ctr" anchorCtr="0">
              <a:noAutofit/>
            </a:bodyPr>
            <a:lstStyle/>
            <a:p>
              <a:pPr marL="0" lvl="0" indent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u-HU" sz="3600" kern="1200" dirty="0"/>
                <a:t>IKT eszközök alkalmazása</a:t>
              </a:r>
            </a:p>
          </p:txBody>
        </p:sp>
      </p:grp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2D2D8B9B-12BF-45AC-AB9E-1A117CA252E8}"/>
              </a:ext>
            </a:extLst>
          </p:cNvPr>
          <p:cNvSpPr txBox="1"/>
          <p:nvPr/>
        </p:nvSpPr>
        <p:spPr>
          <a:xfrm>
            <a:off x="4601726" y="3341618"/>
            <a:ext cx="3051313" cy="139927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60B0B2C4-3A02-4527-A62A-7A1692CFA0C6}"/>
              </a:ext>
            </a:extLst>
          </p:cNvPr>
          <p:cNvSpPr txBox="1"/>
          <p:nvPr/>
        </p:nvSpPr>
        <p:spPr>
          <a:xfrm>
            <a:off x="4890292" y="3731345"/>
            <a:ext cx="2484783" cy="584775"/>
          </a:xfrm>
          <a:prstGeom prst="rect">
            <a:avLst/>
          </a:prstGeom>
          <a:noFill/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hu-HU" sz="3200" b="1" dirty="0"/>
              <a:t>SIKER</a:t>
            </a:r>
            <a:endParaRPr lang="hu-HU" sz="3200" dirty="0"/>
          </a:p>
        </p:txBody>
      </p:sp>
      <p:sp>
        <p:nvSpPr>
          <p:cNvPr id="36" name="Szövegdoboz 35">
            <a:extLst>
              <a:ext uri="{FF2B5EF4-FFF2-40B4-BE49-F238E27FC236}">
                <a16:creationId xmlns:a16="http://schemas.microsoft.com/office/drawing/2014/main" id="{F0B7D1AE-24D6-4C82-AC9F-E49D5808962B}"/>
              </a:ext>
            </a:extLst>
          </p:cNvPr>
          <p:cNvSpPr txBox="1"/>
          <p:nvPr/>
        </p:nvSpPr>
        <p:spPr>
          <a:xfrm>
            <a:off x="2274823" y="489696"/>
            <a:ext cx="7898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diszlexiás hallgató sikere</a:t>
            </a:r>
          </a:p>
        </p:txBody>
      </p:sp>
      <p:pic>
        <p:nvPicPr>
          <p:cNvPr id="4" name="Hang 3">
            <a:hlinkClick r:id="" action="ppaction://media"/>
            <a:extLst>
              <a:ext uri="{FF2B5EF4-FFF2-40B4-BE49-F238E27FC236}">
                <a16:creationId xmlns:a16="http://schemas.microsoft.com/office/drawing/2014/main" id="{C2CC1311-788A-4CE6-9D3E-F185CAC39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7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364"/>
    </mc:Choice>
    <mc:Fallback xmlns="">
      <p:transition spd="slow" advTm="673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E6F55DD-4FDC-4128-8916-3E68F83C471F}"/>
              </a:ext>
            </a:extLst>
          </p:cNvPr>
          <p:cNvSpPr txBox="1"/>
          <p:nvPr/>
        </p:nvSpPr>
        <p:spPr>
          <a:xfrm>
            <a:off x="758687" y="3059668"/>
            <a:ext cx="106746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DISZLEXIA LÉLEKTANI OLDALA 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7A20D33B-8D17-4D51-B29B-42F6BEEB1AB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4" y="62504"/>
            <a:ext cx="2349499" cy="21746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015C6AD3-60FA-4A45-AA73-BD8AF543F5C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285343" y="4683322"/>
            <a:ext cx="1906657" cy="21746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Hang 8">
            <a:hlinkClick r:id="" action="ppaction://media"/>
            <a:extLst>
              <a:ext uri="{FF2B5EF4-FFF2-40B4-BE49-F238E27FC236}">
                <a16:creationId xmlns:a16="http://schemas.microsoft.com/office/drawing/2014/main" id="{ED713EC8-3A2F-4EC9-A633-ECF1251D50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06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670"/>
    </mc:Choice>
    <mc:Fallback xmlns="">
      <p:transition spd="slow" advTm="316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>
            <a:extLst>
              <a:ext uri="{FF2B5EF4-FFF2-40B4-BE49-F238E27FC236}">
                <a16:creationId xmlns:a16="http://schemas.microsoft.com/office/drawing/2014/main" id="{B7FF7B64-681C-4EA0-AB72-6375B80BD5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379554" cy="2857500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8402F3CD-B084-454B-B5A4-3ED4378979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237" y="0"/>
            <a:ext cx="7032763" cy="2857500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587941F5-B123-4406-A7B7-FEA818C34203}"/>
              </a:ext>
            </a:extLst>
          </p:cNvPr>
          <p:cNvSpPr txBox="1"/>
          <p:nvPr/>
        </p:nvSpPr>
        <p:spPr>
          <a:xfrm>
            <a:off x="107674" y="4313583"/>
            <a:ext cx="11976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SZTEROTIPIA ÉS SZÉGYENÉRZET</a:t>
            </a:r>
          </a:p>
        </p:txBody>
      </p:sp>
      <p:pic>
        <p:nvPicPr>
          <p:cNvPr id="7" name="Hang 6">
            <a:hlinkClick r:id="" action="ppaction://media"/>
            <a:extLst>
              <a:ext uri="{FF2B5EF4-FFF2-40B4-BE49-F238E27FC236}">
                <a16:creationId xmlns:a16="http://schemas.microsoft.com/office/drawing/2014/main" id="{0F36C0A3-12A4-4CB8-9591-670747397F8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276.7732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25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293"/>
    </mc:Choice>
    <mc:Fallback xmlns="">
      <p:transition spd="slow" advTm="1502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0302E4AD-1267-4BB2-95C4-0217521CB943}"/>
              </a:ext>
            </a:extLst>
          </p:cNvPr>
          <p:cNvSpPr txBox="1"/>
          <p:nvPr/>
        </p:nvSpPr>
        <p:spPr>
          <a:xfrm>
            <a:off x="4835387" y="2144780"/>
            <a:ext cx="290222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ÉN </a:t>
            </a:r>
          </a:p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ÉS</a:t>
            </a:r>
          </a:p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</a:p>
          <a:p>
            <a:pPr algn="ctr"/>
            <a:r>
              <a:rPr lang="hu-HU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DISZLEXIA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0F71D2B-C1FF-44BF-9E8C-428C0929F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95" y="282416"/>
            <a:ext cx="4234070" cy="6144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9BA61D95-428A-4E24-9099-A39170A112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036" y="335018"/>
            <a:ext cx="4115299" cy="60388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Hang 15">
            <a:hlinkClick r:id="" action="ppaction://media"/>
            <a:extLst>
              <a:ext uri="{FF2B5EF4-FFF2-40B4-BE49-F238E27FC236}">
                <a16:creationId xmlns:a16="http://schemas.microsoft.com/office/drawing/2014/main" id="{EDA81B74-684F-4329-8A3E-70055313233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887.1451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02188" y="6154738"/>
            <a:ext cx="473911" cy="473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504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44"/>
    </mc:Choice>
    <mc:Fallback xmlns="">
      <p:transition spd="slow" advTm="334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49000">
              <a:schemeClr val="accent1">
                <a:lumMod val="45000"/>
                <a:lumOff val="5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BC07FAF2-4863-4E77-92AC-A453FA27E0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608" y="230685"/>
            <a:ext cx="2730408" cy="332562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FF8855BE-33F7-4177-B522-BFE702ED06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329" y="4196381"/>
            <a:ext cx="3292544" cy="23336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7B053546-B3E2-4B45-9554-586DA8141D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304" y="4061067"/>
            <a:ext cx="2604255" cy="26042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A23CA186-DBFE-4C38-9708-A0382152A8E1}"/>
              </a:ext>
            </a:extLst>
          </p:cNvPr>
          <p:cNvSpPr txBox="1"/>
          <p:nvPr/>
        </p:nvSpPr>
        <p:spPr>
          <a:xfrm>
            <a:off x="2882348" y="1063487"/>
            <a:ext cx="2087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/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0DCDD9E8-C0CC-4183-9547-EC4AC63A86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4985" y="277395"/>
            <a:ext cx="3048000" cy="2171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82E46BBC-A677-4F9D-848C-CEC9BB11C6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" t="2112" r="2587" b="2374"/>
          <a:stretch/>
        </p:blipFill>
        <p:spPr>
          <a:xfrm>
            <a:off x="2882348" y="739482"/>
            <a:ext cx="6777983" cy="53790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Hang 7">
            <a:hlinkClick r:id="" action="ppaction://media"/>
            <a:extLst>
              <a:ext uri="{FF2B5EF4-FFF2-40B4-BE49-F238E27FC236}">
                <a16:creationId xmlns:a16="http://schemas.microsoft.com/office/drawing/2014/main" id="{B52E6425-F791-4A01-85DD-E384B6F117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436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392301">
        <p159:morph option="byObject"/>
      </p:transition>
    </mc:Choice>
    <mc:Fallback xmlns="">
      <p:transition spd="slow" advTm="39230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3743799-0FBD-4B05-A56F-8EFEC7F9F1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2E6F404A-BD2D-40F0-8EBC-91BD4C967F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1" r="23024"/>
          <a:stretch/>
        </p:blipFill>
        <p:spPr>
          <a:xfrm>
            <a:off x="6096000" y="0"/>
            <a:ext cx="6308034" cy="6858000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2D6D9F51-1E91-408D-8A80-135F898CD3A5}"/>
              </a:ext>
            </a:extLst>
          </p:cNvPr>
          <p:cNvSpPr txBox="1"/>
          <p:nvPr/>
        </p:nvSpPr>
        <p:spPr>
          <a:xfrm>
            <a:off x="5168346" y="2644170"/>
            <a:ext cx="46316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9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VS</a:t>
            </a:r>
          </a:p>
        </p:txBody>
      </p:sp>
      <p:pic>
        <p:nvPicPr>
          <p:cNvPr id="11" name="Hang 10">
            <a:hlinkClick r:id="" action="ppaction://media"/>
            <a:extLst>
              <a:ext uri="{FF2B5EF4-FFF2-40B4-BE49-F238E27FC236}">
                <a16:creationId xmlns:a16="http://schemas.microsoft.com/office/drawing/2014/main" id="{DBBA4D1A-9746-4FEB-ACB8-65596B1FE96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5809.494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09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218"/>
    </mc:Choice>
    <mc:Fallback xmlns="">
      <p:transition spd="slow" advTm="1702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431289D6-AAA1-48B0-83E0-9C0728E8DAA4}"/>
              </a:ext>
            </a:extLst>
          </p:cNvPr>
          <p:cNvSpPr txBox="1"/>
          <p:nvPr/>
        </p:nvSpPr>
        <p:spPr>
          <a:xfrm>
            <a:off x="3486977" y="2508839"/>
            <a:ext cx="5398605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7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Kérdések?</a:t>
            </a:r>
          </a:p>
          <a:p>
            <a:pPr algn="ctr"/>
            <a:r>
              <a:rPr lang="hu-HU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mihalffykinga@freemail.hu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786411E-D3DF-4C1D-A70B-6E282E03F8B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44" y="62504"/>
            <a:ext cx="2349499" cy="21746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2D49D4AE-DAF1-4634-AD77-8880E2F197D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829800" y="4683322"/>
            <a:ext cx="2484782" cy="21746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Hang 12">
            <a:hlinkClick r:id="" action="ppaction://media"/>
            <a:extLst>
              <a:ext uri="{FF2B5EF4-FFF2-40B4-BE49-F238E27FC236}">
                <a16:creationId xmlns:a16="http://schemas.microsoft.com/office/drawing/2014/main" id="{D978DAB2-86EA-46C2-906F-3062B011BB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79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351"/>
    </mc:Choice>
    <mc:Fallback xmlns="">
      <p:transition spd="slow" advTm="503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896B222A-884F-4616-828B-4B1FBC96700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8"/>
          <a:stretch/>
        </p:blipFill>
        <p:spPr>
          <a:xfrm>
            <a:off x="2286000" y="1209813"/>
            <a:ext cx="7620000" cy="4776303"/>
          </a:xfrm>
          <a:prstGeom prst="rect">
            <a:avLst/>
          </a:prstGeom>
        </p:spPr>
      </p:pic>
      <p:pic>
        <p:nvPicPr>
          <p:cNvPr id="2" name="Hang 1">
            <a:hlinkClick r:id="" action="ppaction://media"/>
            <a:extLst>
              <a:ext uri="{FF2B5EF4-FFF2-40B4-BE49-F238E27FC236}">
                <a16:creationId xmlns:a16="http://schemas.microsoft.com/office/drawing/2014/main" id="{A891A59B-9268-446A-9060-D85D8A5EC9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88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1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88"/>
    </mc:Choice>
    <mc:Fallback xmlns="">
      <p:transition spd="slow" advTm="214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430</Words>
  <Application>Microsoft Office PowerPoint</Application>
  <PresentationFormat>Szélesvásznú</PresentationFormat>
  <Paragraphs>101</Paragraphs>
  <Slides>28</Slides>
  <Notes>0</Notes>
  <HiddenSlides>0</HiddenSlides>
  <MMClips>28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Comic Sans MS</vt:lpstr>
      <vt:lpstr>Times New Roman</vt:lpstr>
      <vt:lpstr>Wingdings</vt:lpstr>
      <vt:lpstr>Office-téma</vt:lpstr>
      <vt:lpstr>PowerPoint-bemutató</vt:lpstr>
      <vt:lpstr>PowerPoint-bemutató</vt:lpstr>
      <vt:lpstr>PowerPoint-bemutató</vt:lpstr>
      <vt:lpstr>MI IS AZ A DISZLEXIA ?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Mihálffy Béla</dc:creator>
  <cp:lastModifiedBy>Dcentrum</cp:lastModifiedBy>
  <cp:revision>5</cp:revision>
  <dcterms:created xsi:type="dcterms:W3CDTF">2020-04-08T20:20:43Z</dcterms:created>
  <dcterms:modified xsi:type="dcterms:W3CDTF">2020-12-03T10:12:46Z</dcterms:modified>
</cp:coreProperties>
</file>